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85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86" r:id="rId18"/>
    <p:sldId id="273" r:id="rId19"/>
    <p:sldId id="271" r:id="rId20"/>
    <p:sldId id="274" r:id="rId21"/>
    <p:sldId id="275" r:id="rId22"/>
    <p:sldId id="280" r:id="rId23"/>
    <p:sldId id="279" r:id="rId24"/>
    <p:sldId id="276" r:id="rId25"/>
    <p:sldId id="281" r:id="rId26"/>
    <p:sldId id="282" r:id="rId27"/>
    <p:sldId id="284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C0E3D0-030C-436D-9532-0FB0EF23D1C9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F4C4A-B883-437E-9885-285E0B4B562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11847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F4C4A-B883-437E-9885-285E0B4B5629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70605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35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86994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51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5051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200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26161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13699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77403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4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839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25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173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1653-C8A4-6676-B909-D941C2A34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908621"/>
            <a:ext cx="7772400" cy="1463040"/>
          </a:xfrm>
        </p:spPr>
        <p:txBody>
          <a:bodyPr>
            <a:normAutofit/>
          </a:bodyPr>
          <a:lstStyle/>
          <a:p>
            <a:r>
              <a:rPr lang="en-US" sz="3800" dirty="0">
                <a:cs typeface="Times New Roman" panose="02020603050405020304" pitchFamily="18" charset="0"/>
              </a:rPr>
              <a:t>Detection transformer </a:t>
            </a:r>
            <a:br>
              <a:rPr lang="en-US" sz="3800" dirty="0">
                <a:cs typeface="Times New Roman" panose="02020603050405020304" pitchFamily="18" charset="0"/>
              </a:rPr>
            </a:br>
            <a:r>
              <a:rPr lang="en-US" sz="3800" dirty="0">
                <a:cs typeface="Times New Roman" panose="02020603050405020304" pitchFamily="18" charset="0"/>
              </a:rPr>
              <a:t>- </a:t>
            </a:r>
            <a:r>
              <a:rPr lang="en-US" sz="3800" dirty="0" err="1">
                <a:cs typeface="Times New Roman" panose="02020603050405020304" pitchFamily="18" charset="0"/>
              </a:rPr>
              <a:t>detr</a:t>
            </a:r>
            <a:endParaRPr lang="vi-VN" sz="3800" dirty="0"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3C754-F0EA-64D3-7321-49BC747455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Times New Roman" panose="02020603050405020304" pitchFamily="18" charset="0"/>
              </a:rPr>
              <a:t>Trần</a:t>
            </a:r>
            <a:r>
              <a:rPr lang="en-US" dirty="0">
                <a:cs typeface="Times New Roman" panose="02020603050405020304" pitchFamily="18" charset="0"/>
              </a:rPr>
              <a:t> Văn </a:t>
            </a:r>
            <a:r>
              <a:rPr lang="en-US" dirty="0" err="1">
                <a:cs typeface="Times New Roman" panose="02020603050405020304" pitchFamily="18" charset="0"/>
              </a:rPr>
              <a:t>Phát</a:t>
            </a:r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 err="1">
                <a:cs typeface="Times New Roman" panose="02020603050405020304" pitchFamily="18" charset="0"/>
              </a:rPr>
              <a:t>Nguyễn</a:t>
            </a:r>
            <a:r>
              <a:rPr lang="en-US" dirty="0">
                <a:cs typeface="Times New Roman" panose="02020603050405020304" pitchFamily="18" charset="0"/>
              </a:rPr>
              <a:t> Minh </a:t>
            </a:r>
            <a:r>
              <a:rPr lang="en-US" dirty="0" err="1">
                <a:cs typeface="Times New Roman" panose="02020603050405020304" pitchFamily="18" charset="0"/>
              </a:rPr>
              <a:t>Phú</a:t>
            </a:r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 err="1">
                <a:cs typeface="Times New Roman" panose="02020603050405020304" pitchFamily="18" charset="0"/>
              </a:rPr>
              <a:t>Nguyễn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Thế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Phúc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Hiệp</a:t>
            </a:r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64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880BE9B-2849-495A-AB0E-E80D71B3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9936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880E5-C2BC-2A53-1F41-5018D076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DETR – architecture (Contd.)</a:t>
            </a:r>
            <a:endParaRPr lang="vi-VN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7A0B9E-47A4-E85D-B11C-CDDC429A09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99818" y="640080"/>
                <a:ext cx="7172138" cy="3745107"/>
              </a:xfrm>
            </p:spPr>
            <p:txBody>
              <a:bodyPr>
                <a:normAutofit/>
              </a:bodyPr>
              <a:lstStyle/>
              <a:p>
                <a:r>
                  <a:rPr lang="en-US" b="1" i="1" dirty="0"/>
                  <a:t>CNN backbone</a:t>
                </a:r>
              </a:p>
              <a:p>
                <a:r>
                  <a:rPr lang="en-US" dirty="0"/>
                  <a:t>The CNN backbone is used to extract features from the input image.</a:t>
                </a:r>
              </a:p>
              <a:p>
                <a:r>
                  <a:rPr lang="en-US" dirty="0"/>
                  <a:t>Input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 </m:t>
                    </m:r>
                    <m:sSup>
                      <m:sSup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3×</m:t>
                        </m:r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is passed through the CNN to get a feature map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</m:oMath>
                </a14:m>
                <a:r>
                  <a:rPr lang="en-US" dirty="0"/>
                  <a:t>. Typical values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are 800, 1333, and 2048 respectively.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7A0B9E-47A4-E85D-B11C-CDDC429A09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9818" y="640080"/>
                <a:ext cx="7172138" cy="3745107"/>
              </a:xfrm>
              <a:blipFill>
                <a:blip r:embed="rId2"/>
                <a:stretch>
                  <a:fillRect l="-510" t="-1954" r="-119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transformer decoder&#10;&#10;Description automatically generated">
            <a:extLst>
              <a:ext uri="{FF2B5EF4-FFF2-40B4-BE49-F238E27FC236}">
                <a16:creationId xmlns:a16="http://schemas.microsoft.com/office/drawing/2014/main" id="{0D8A1302-8206-D62A-AF60-FD4DD8FA9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880" y="4553084"/>
            <a:ext cx="6812025" cy="168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7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E5085-E2E4-0844-4485-ACBA52B3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Detr -encoder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F7688-504B-F661-0D61-80023E4EC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transformer encoder is used to encode the feature map f and only takes input as a sequence so the feature map is flattened into feature map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𝐻𝑊</m:t>
                    </m:r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F7688-504B-F661-0D61-80023E4EC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5" t="-1818" r="-9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cows in a field&#10;&#10;Description automatically generated">
            <a:extLst>
              <a:ext uri="{FF2B5EF4-FFF2-40B4-BE49-F238E27FC236}">
                <a16:creationId xmlns:a16="http://schemas.microsoft.com/office/drawing/2014/main" id="{3C2BCFF6-54DA-AFEA-4491-EE8C47B7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01" y="3183810"/>
            <a:ext cx="9094524" cy="31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6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E18A-69BF-B26E-5DE7-F5010B9F0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Detr</a:t>
            </a:r>
            <a:r>
              <a:rPr lang="en-US"/>
              <a:t> -decoder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332B5-5D9A-74CF-B8D3-79D237FC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1" cy="4023360"/>
          </a:xfrm>
        </p:spPr>
        <p:txBody>
          <a:bodyPr/>
          <a:lstStyle/>
          <a:p>
            <a:r>
              <a:rPr lang="en-US" dirty="0"/>
              <a:t>Unlike standard decoders, it processes N objects simultaneously. Each object has a unique embedding to ensure distinct results. The model utilizes positional encoding and feeds these embeddings through a transformer decoder to generate N output embeddings. These outputs are further processed to predict bounding boxes and object classes, ultimately providing N detections.</a:t>
            </a:r>
            <a:endParaRPr lang="vi-VN" dirty="0"/>
          </a:p>
        </p:txBody>
      </p:sp>
      <p:pic>
        <p:nvPicPr>
          <p:cNvPr id="4" name="Picture 3" descr="A group of colorful splatters&#10;&#10;Description automatically generated">
            <a:extLst>
              <a:ext uri="{FF2B5EF4-FFF2-40B4-BE49-F238E27FC236}">
                <a16:creationId xmlns:a16="http://schemas.microsoft.com/office/drawing/2014/main" id="{798FAAFA-C0C9-946B-1893-C78FFAE7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4191314"/>
            <a:ext cx="9720072" cy="191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3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E18A-69BF-B26E-5DE7-F5010B9F0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Detr</a:t>
            </a:r>
            <a:r>
              <a:rPr lang="en-US"/>
              <a:t> –encoder-decoder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332B5-5D9A-74CF-B8D3-79D237FC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5365685" cy="4023360"/>
          </a:xfrm>
        </p:spPr>
        <p:txBody>
          <a:bodyPr/>
          <a:lstStyle/>
          <a:p>
            <a:r>
              <a:rPr lang="en-US" dirty="0"/>
              <a:t>Encoder-Decoder transformer architecture</a:t>
            </a:r>
          </a:p>
        </p:txBody>
      </p:sp>
      <p:pic>
        <p:nvPicPr>
          <p:cNvPr id="5" name="Picture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86B4655D-24BE-2120-8173-597B13E55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813" y="992124"/>
            <a:ext cx="5090160" cy="52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0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E18A-69BF-B26E-5DE7-F5010B9F0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Detr</a:t>
            </a:r>
            <a:r>
              <a:rPr lang="en-US"/>
              <a:t> – Feed forword netWORK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332B5-5D9A-74CF-B8D3-79D237FC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1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FFN predicts bounding boxes (normalized height &amp; width) using a 3-layer perceptron with </a:t>
            </a:r>
            <a:r>
              <a:rPr lang="en-US" dirty="0" err="1"/>
              <a:t>ReLU</a:t>
            </a:r>
            <a:r>
              <a:rPr lang="en-US" dirty="0"/>
              <a:t> activation and hidden dimension d.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It also predicts class probabilities (confidence scores) through a final </a:t>
            </a:r>
            <a:r>
              <a:rPr lang="en-US" dirty="0" err="1"/>
              <a:t>softmax</a:t>
            </a:r>
            <a:r>
              <a:rPr lang="en-US" dirty="0"/>
              <a:t> layer.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8137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00D47-D61C-9E93-FB09-8F252DD82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DETR </a:t>
            </a:r>
            <a:br>
              <a:rPr lang="en-US" sz="4000" dirty="0"/>
            </a:br>
            <a:r>
              <a:rPr lang="en-US" sz="4000"/>
              <a:t>– CODE</a:t>
            </a:r>
            <a:endParaRPr lang="vi-V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2439D-287D-3F8B-BC46-66B4E9EA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sz="1600" dirty="0"/>
              <a:t>Code sample for DETR model was introduced in research paper</a:t>
            </a:r>
            <a:endParaRPr lang="vi-VN" sz="1600" dirty="0"/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C0E6F4E-3644-D79A-F081-F908BB06E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872456"/>
            <a:ext cx="6909577" cy="511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5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D55F-E6D1-3A0A-8DFB-58B6172F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>
            <a:normAutofit/>
          </a:bodyPr>
          <a:lstStyle/>
          <a:p>
            <a:r>
              <a:rPr lang="en-US" sz="5400" dirty="0"/>
              <a:t>DETR </a:t>
            </a:r>
            <a:br>
              <a:rPr lang="en-US" sz="5400" dirty="0"/>
            </a:br>
            <a:r>
              <a:rPr lang="en-US" sz="5400" dirty="0"/>
              <a:t>– </a:t>
            </a:r>
            <a:r>
              <a:rPr lang="en-US" sz="5400"/>
              <a:t>Fine tuning</a:t>
            </a:r>
            <a:r>
              <a:rPr lang="vi-VN" sz="5400"/>
              <a:t>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6EA79-C08F-2108-2536-D0275F306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902061" cy="3931920"/>
          </a:xfrm>
        </p:spPr>
        <p:txBody>
          <a:bodyPr>
            <a:normAutofit/>
          </a:bodyPr>
          <a:lstStyle/>
          <a:p>
            <a:r>
              <a:rPr lang="en-US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Dataset: Printed Circuit Broad (PCB) - Kaggle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This dataset describes defects on printed circuit boards (PCBs)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It consists of</a:t>
            </a:r>
            <a:r>
              <a:rPr lang="vi-VN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693</a:t>
            </a:r>
            <a:r>
              <a:rPr lang="vi-VN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images of PCBs, divided into 416 training images,138 validation images and 139 testing images.</a:t>
            </a:r>
          </a:p>
          <a:p>
            <a:pPr marL="0" indent="0">
              <a:buNone/>
            </a:pPr>
            <a:r>
              <a:rPr lang="en-US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Format: Pascal VOC, with annotations in XML format.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The dataset contains 6 classes: missing hole, mouse bite, open circuit, short, spur, and spurious copper</a:t>
            </a:r>
            <a:r>
              <a:rPr lang="en-US" sz="2400">
                <a:latin typeface="+mj-lt"/>
              </a:rPr>
              <a:t>.</a:t>
            </a:r>
            <a:endParaRPr lang="en-US" sz="24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1F4EF-CDF5-6EE4-15D3-B1A389648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226" y="585216"/>
            <a:ext cx="2520523" cy="3432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73CE18-2228-F319-D0B7-58807EAAF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454" y="3851203"/>
            <a:ext cx="3019666" cy="290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8332C-D319-80C0-7098-659C3B49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SYNTHESIS Printed CircUIT BOARD – OrigiNAL pcb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13C7D-8D35-56C3-0131-29ECFF871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" y="2241072"/>
            <a:ext cx="11847871" cy="3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12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D55F-E6D1-3A0A-8DFB-58B6172F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>
            <a:normAutofit/>
          </a:bodyPr>
          <a:lstStyle/>
          <a:p>
            <a:r>
              <a:rPr lang="en-US" sz="5400" dirty="0"/>
              <a:t>DETR </a:t>
            </a:r>
            <a:br>
              <a:rPr lang="en-US" sz="5400" dirty="0"/>
            </a:br>
            <a:r>
              <a:rPr lang="en-US" sz="5400" dirty="0"/>
              <a:t>– Fine tuning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6EA79-C08F-2108-2536-D0275F306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902061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need to transform the dataset into COCO format to train the DETR model via </a:t>
            </a:r>
            <a:r>
              <a:rPr lang="en-US" sz="2000" dirty="0" err="1"/>
              <a:t>Roboflow</a:t>
            </a:r>
            <a:r>
              <a:rPr lang="en-US" sz="2000" dirty="0"/>
              <a:t>.</a:t>
            </a:r>
            <a:endParaRPr lang="vi-VN" sz="20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8F6734F-6D3A-FE6A-81CD-F255D3D71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189" y="2084832"/>
            <a:ext cx="4933308" cy="377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E5085-E2E4-0844-4485-ACBA52B3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DETR - Fine tuning (Cont.)</a:t>
            </a:r>
            <a:endParaRPr lang="vi-V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F7688-504B-F661-0D61-80023E4EC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sz="1600" dirty="0"/>
              <a:t>Model training: pre-trained model DETR </a:t>
            </a:r>
            <a:r>
              <a:rPr lang="en-US" sz="1600" dirty="0" err="1"/>
              <a:t>facebookresearch</a:t>
            </a:r>
            <a:r>
              <a:rPr lang="en-US" sz="1600" dirty="0"/>
              <a:t>/detr-resnet-50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 Class </a:t>
            </a:r>
            <a:r>
              <a:rPr lang="en-US" sz="1600" dirty="0" err="1"/>
              <a:t>DetrForObjectDetection</a:t>
            </a:r>
            <a:r>
              <a:rPr lang="en-US" sz="1600" dirty="0"/>
              <a:t> for training and </a:t>
            </a:r>
            <a:r>
              <a:rPr lang="en-US" sz="1600" dirty="0" err="1"/>
              <a:t>DetrImageProcessor</a:t>
            </a:r>
            <a:r>
              <a:rPr lang="en-US" sz="1600" dirty="0"/>
              <a:t> for inference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err="1"/>
              <a:t>DataLoader</a:t>
            </a:r>
            <a:r>
              <a:rPr lang="en-US" sz="1600" dirty="0"/>
              <a:t> for loading the dataset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8B509B7-B0A3-4069-10A6-0E2AA8F1C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570413"/>
            <a:ext cx="6909577" cy="2815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256955-ABF9-033A-439E-C281C670D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42" y="4660419"/>
            <a:ext cx="6909576" cy="7126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57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EC511-4696-C857-9366-78B1683DB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cs typeface="Times New Roman" panose="02020603050405020304" pitchFamily="18" charset="0"/>
              </a:rPr>
              <a:t> Based on </a:t>
            </a:r>
            <a:r>
              <a:rPr lang="en-US" b="1" i="1" dirty="0">
                <a:cs typeface="Times New Roman" panose="02020603050405020304" pitchFamily="18" charset="0"/>
              </a:rPr>
              <a:t>encoder-decoder </a:t>
            </a:r>
            <a:r>
              <a:rPr lang="en-US" dirty="0">
                <a:cs typeface="Times New Roman" panose="02020603050405020304" pitchFamily="18" charset="0"/>
              </a:rPr>
              <a:t>architecture.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cs typeface="Times New Roman" panose="02020603050405020304" pitchFamily="18" charset="0"/>
              </a:rPr>
              <a:t> It is a fully convolutional model that predicts object bounding boxes directly from pixel values in a single feedforward pass.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cs typeface="Times New Roman" panose="02020603050405020304" pitchFamily="18" charset="0"/>
              </a:rPr>
              <a:t> Model is trained using a loss function that enforces unique predictions via </a:t>
            </a:r>
            <a:r>
              <a:rPr lang="en-US" b="1" i="1" dirty="0">
                <a:cs typeface="Times New Roman" panose="02020603050405020304" pitchFamily="18" charset="0"/>
              </a:rPr>
              <a:t>bipartite matching</a:t>
            </a:r>
            <a:r>
              <a:rPr lang="en-US" dirty="0">
                <a:cs typeface="Times New Roman" panose="02020603050405020304" pitchFamily="18" charset="0"/>
              </a:rPr>
              <a:t> between ground truth </a:t>
            </a:r>
            <a:r>
              <a:rPr lang="en-US">
                <a:cs typeface="Times New Roman" panose="02020603050405020304" pitchFamily="18" charset="0"/>
              </a:rPr>
              <a:t>and prediction via </a:t>
            </a:r>
            <a:r>
              <a:rPr lang="en-US" b="1" i="1" dirty="0">
                <a:cs typeface="Times New Roman" panose="02020603050405020304" pitchFamily="18" charset="0"/>
              </a:rPr>
              <a:t>Hungarian</a:t>
            </a:r>
            <a:r>
              <a:rPr lang="en-US" dirty="0">
                <a:cs typeface="Times New Roman" panose="02020603050405020304" pitchFamily="18" charset="0"/>
              </a:rPr>
              <a:t> algorithm.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cs typeface="Times New Roman" panose="02020603050405020304" pitchFamily="18" charset="0"/>
              </a:rPr>
              <a:t> DETR is a simple model that only uses two components: a </a:t>
            </a:r>
            <a:r>
              <a:rPr lang="en-US" b="1" i="1">
                <a:cs typeface="Times New Roman" panose="02020603050405020304" pitchFamily="18" charset="0"/>
              </a:rPr>
              <a:t>CNN</a:t>
            </a:r>
            <a:r>
              <a:rPr lang="en-US">
                <a:cs typeface="Times New Roman" panose="02020603050405020304" pitchFamily="18" charset="0"/>
              </a:rPr>
              <a:t> and a </a:t>
            </a:r>
            <a:r>
              <a:rPr lang="en-US" b="1" i="1">
                <a:cs typeface="Times New Roman" panose="02020603050405020304" pitchFamily="18" charset="0"/>
              </a:rPr>
              <a:t>Transformer</a:t>
            </a:r>
            <a:r>
              <a:rPr lang="en-US">
                <a:cs typeface="Times New Roman" panose="02020603050405020304" pitchFamily="18" charset="0"/>
              </a:rPr>
              <a:t>. </a:t>
            </a:r>
            <a:r>
              <a:rPr lang="en-US" dirty="0">
                <a:cs typeface="Times New Roman" panose="02020603050405020304" pitchFamily="18" charset="0"/>
              </a:rPr>
              <a:t>It combines bipartite matching and transformer (non-autoregressive) parallel decoding.</a:t>
            </a:r>
          </a:p>
          <a:p>
            <a:pPr>
              <a:buFont typeface="Courier New" panose="02070309020205020404" pitchFamily="49" charset="0"/>
              <a:buChar char="o"/>
            </a:pPr>
            <a:endParaRPr lang="vi-V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D94569-0EEE-493B-F292-ED6DE3706B18}"/>
              </a:ext>
            </a:extLst>
          </p:cNvPr>
          <p:cNvSpPr txBox="1">
            <a:spLocks/>
          </p:cNvSpPr>
          <p:nvPr/>
        </p:nvSpPr>
        <p:spPr>
          <a:xfrm>
            <a:off x="1024127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Detr</a:t>
            </a:r>
            <a:r>
              <a:rPr lang="en-US" dirty="0"/>
              <a:t> </a:t>
            </a:r>
            <a:r>
              <a:rPr lang="en-US"/>
              <a:t>– INTRODUCTION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9168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3D27-932E-B1BB-FE69-AED453CA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Detr</a:t>
            </a:r>
            <a:r>
              <a:rPr lang="en-US" dirty="0"/>
              <a:t> – Fine tuning (cont.)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4DAEB-8203-2A6B-B559-F2F4D75AD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 dataset to </a:t>
            </a:r>
            <a:r>
              <a:rPr lang="en-US" dirty="0" err="1"/>
              <a:t>DataLoader</a:t>
            </a:r>
            <a:r>
              <a:rPr lang="en-US" dirty="0"/>
              <a:t> to train model</a:t>
            </a:r>
            <a:endParaRPr lang="vi-VN" dirty="0"/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103911D-52D9-6D95-0C06-EB12E14B1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111" y="2851382"/>
            <a:ext cx="5875778" cy="345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4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3401-B58D-719C-1A2C-C2AA6574F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4378559" cy="149961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Detr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– fine tuning (cont.)</a:t>
            </a:r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2F7B8-0983-096E-E059-24108A85B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458" y="908020"/>
            <a:ext cx="6355470" cy="391476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3AF87D-4BC9-AB6C-E1FA-D60AF45DF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83" y="5122218"/>
            <a:ext cx="5403850" cy="12757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503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1F5CF8E-6D46-1ACB-A256-EAE249E0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40" y="4335726"/>
            <a:ext cx="3580215" cy="22677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4E1536-EF19-7EBA-D356-99B87E372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634" y="4353153"/>
            <a:ext cx="3657826" cy="213982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AC6EF2-B089-7C32-EF03-5F2D0E32D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7708" y="2048865"/>
            <a:ext cx="3648946" cy="2134634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E0E4B8-3753-26D8-C4D5-31DFBDB9B0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2037" y="2048865"/>
            <a:ext cx="3644400" cy="2286861"/>
          </a:xfrm>
          <a:prstGeom prst="rect">
            <a:avLst/>
          </a:prstGeom>
          <a:noFill/>
        </p:spPr>
      </p:pic>
      <p:pic>
        <p:nvPicPr>
          <p:cNvPr id="3" name="Picture 2" descr="A graph with red line&#10;&#10;Description automatically generated">
            <a:extLst>
              <a:ext uri="{FF2B5EF4-FFF2-40B4-BE49-F238E27FC236}">
                <a16:creationId xmlns:a16="http://schemas.microsoft.com/office/drawing/2014/main" id="{B7685723-BC06-4C8E-9C5C-F231E8B60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45" y="2067078"/>
            <a:ext cx="3659111" cy="2268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363401-B58D-719C-1A2C-C2AA6574F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4378559" cy="149961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Detr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– fine tuning (cont.)</a:t>
            </a:r>
            <a:endParaRPr lang="vi-V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7336F6A-5754-6598-0AF9-7BF363D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228" y="585216"/>
            <a:ext cx="5821172" cy="1357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Training dataset</a:t>
            </a:r>
          </a:p>
        </p:txBody>
      </p:sp>
    </p:spTree>
    <p:extLst>
      <p:ext uri="{BB962C8B-B14F-4D97-AF65-F5344CB8AC3E}">
        <p14:creationId xmlns:p14="http://schemas.microsoft.com/office/powerpoint/2010/main" val="16422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3401-B58D-719C-1A2C-C2AA6574F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4378559" cy="149961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Detr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– fine tuning (cont.)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A9D68-24A5-E7FC-FE68-7F4B2EB62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30" y="2084832"/>
            <a:ext cx="3657600" cy="226062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8D4D90-37C4-28D8-CE3C-FF9B9ADE8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731" y="2084832"/>
            <a:ext cx="3657600" cy="223346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8C8362-AC7C-E027-258D-7575BE719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632" y="2084832"/>
            <a:ext cx="3657600" cy="2182808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A92F02-382E-CC56-8C11-DC66B3E3C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08" y="4345452"/>
            <a:ext cx="3657600" cy="221401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4AECD0-E634-5E3B-64AD-86A640520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491" y="4353153"/>
            <a:ext cx="3657600" cy="2206313"/>
          </a:xfrm>
          <a:prstGeom prst="rect">
            <a:avLst/>
          </a:prstGeom>
          <a:noFill/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7336F6A-5754-6598-0AF9-7BF363D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228" y="585216"/>
            <a:ext cx="5821172" cy="1357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Validation dataset</a:t>
            </a:r>
          </a:p>
        </p:txBody>
      </p:sp>
    </p:spTree>
    <p:extLst>
      <p:ext uri="{BB962C8B-B14F-4D97-AF65-F5344CB8AC3E}">
        <p14:creationId xmlns:p14="http://schemas.microsoft.com/office/powerpoint/2010/main" val="129163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1AF8-92A9-A90D-7D06-FF99E819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Detr – Evaluate results</a:t>
            </a:r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C44D4-D516-FF3F-B253-6A2ABFAC2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814" y="2180082"/>
            <a:ext cx="6540372" cy="44112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332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F1E0-398D-F196-0A3F-3DFA0320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Detr</a:t>
            </a:r>
            <a:r>
              <a:rPr lang="en-US" dirty="0"/>
              <a:t> – evaluate results (cont.)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20362-5B8A-40A0-13C5-4C66A6B82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249424"/>
            <a:ext cx="10686044" cy="4023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933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F1E0-398D-F196-0A3F-3DFA03204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 fontScale="90000"/>
          </a:bodyPr>
          <a:lstStyle/>
          <a:p>
            <a:r>
              <a:rPr lang="en-US" sz="4000" dirty="0" err="1"/>
              <a:t>Detr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– evaluate results (cont.)</a:t>
            </a:r>
            <a:endParaRPr lang="vi-VN" sz="4000" dirty="0"/>
          </a:p>
        </p:txBody>
      </p:sp>
      <p:pic>
        <p:nvPicPr>
          <p:cNvPr id="4" name="Picture 3" descr="A green circuit board with many small components&#10;&#10;Description automatically generated">
            <a:extLst>
              <a:ext uri="{FF2B5EF4-FFF2-40B4-BE49-F238E27FC236}">
                <a16:creationId xmlns:a16="http://schemas.microsoft.com/office/drawing/2014/main" id="{9ED3C902-A78A-6392-EAFE-124254EF8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113586"/>
            <a:ext cx="8420100" cy="663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5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F1E0-398D-F196-0A3F-3DFA03204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 fontScale="90000"/>
          </a:bodyPr>
          <a:lstStyle/>
          <a:p>
            <a:r>
              <a:rPr lang="en-US" sz="4000" dirty="0" err="1"/>
              <a:t>Detr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– evaluate results (cont.)</a:t>
            </a:r>
            <a:endParaRPr lang="vi-VN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C9D9F-7079-D7FC-6987-5583117FE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65049" y="-835695"/>
            <a:ext cx="6621145" cy="84106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094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5A96-1CFD-2934-EC92-5DF33D6A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your attention!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A63C2-99E5-B806-41BD-9DCA4A26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3733800"/>
          </a:xfrm>
        </p:spPr>
        <p:txBody>
          <a:bodyPr/>
          <a:lstStyle/>
          <a:p>
            <a:r>
              <a:rPr lang="en-US" dirty="0"/>
              <a:t>Ref:</a:t>
            </a:r>
          </a:p>
          <a:p>
            <a:r>
              <a:rPr lang="en-US" dirty="0"/>
              <a:t>[1]	</a:t>
            </a:r>
            <a:r>
              <a:rPr lang="en-US" dirty="0" err="1"/>
              <a:t>Carion</a:t>
            </a:r>
            <a:r>
              <a:rPr lang="en-US" dirty="0"/>
              <a:t> N, Massa F, </a:t>
            </a:r>
            <a:r>
              <a:rPr lang="en-US" dirty="0" err="1"/>
              <a:t>Synnaeve</a:t>
            </a:r>
            <a:r>
              <a:rPr lang="en-US" dirty="0"/>
              <a:t> G, </a:t>
            </a:r>
            <a:r>
              <a:rPr lang="en-US" dirty="0" err="1"/>
              <a:t>Usunier</a:t>
            </a:r>
            <a:r>
              <a:rPr lang="en-US" dirty="0"/>
              <a:t> N, Kirillov A, </a:t>
            </a:r>
            <a:r>
              <a:rPr lang="en-US" dirty="0" err="1"/>
              <a:t>Zagoruyko</a:t>
            </a:r>
            <a:r>
              <a:rPr lang="en-US" dirty="0"/>
              <a:t> S. End-to-End Object Detection with Transformers 2020.</a:t>
            </a:r>
          </a:p>
          <a:p>
            <a:r>
              <a:rPr lang="en-US" dirty="0"/>
              <a:t>[2]	Medina-Acosta GA, Delgado-</a:t>
            </a:r>
            <a:r>
              <a:rPr lang="en-US" dirty="0" err="1"/>
              <a:t>Penín</a:t>
            </a:r>
            <a:r>
              <a:rPr lang="en-US" dirty="0"/>
              <a:t> JA. On the feasibility of a channel-dependent scheduling for the SC-FDMA in 3GPP-LTE (mobile environment) based on a prioritized-</a:t>
            </a:r>
            <a:r>
              <a:rPr lang="en-US" dirty="0" err="1"/>
              <a:t>bifacet</a:t>
            </a:r>
            <a:r>
              <a:rPr lang="en-US" dirty="0"/>
              <a:t> Hungarian method. EURASIP J </a:t>
            </a:r>
            <a:r>
              <a:rPr lang="en-US" dirty="0" err="1"/>
              <a:t>Wirel</a:t>
            </a:r>
            <a:r>
              <a:rPr lang="en-US" dirty="0"/>
              <a:t> </a:t>
            </a:r>
            <a:r>
              <a:rPr lang="en-US" dirty="0" err="1"/>
              <a:t>Commun</a:t>
            </a:r>
            <a:r>
              <a:rPr lang="en-US" dirty="0"/>
              <a:t> </a:t>
            </a:r>
            <a:r>
              <a:rPr lang="en-US" dirty="0" err="1"/>
              <a:t>Netw</a:t>
            </a:r>
            <a:r>
              <a:rPr lang="en-US" dirty="0"/>
              <a:t> 2011;2011:71. https://doi.org/10.1186/1687-1499-2011-71.</a:t>
            </a:r>
          </a:p>
          <a:p>
            <a:r>
              <a:rPr lang="en-US" dirty="0"/>
              <a:t>[3]	Mak </a:t>
            </a:r>
            <a:r>
              <a:rPr lang="en-US" dirty="0" err="1"/>
              <a:t>Gaiduk</a:t>
            </a:r>
            <a:r>
              <a:rPr lang="en-US" dirty="0"/>
              <a:t>. Object Detection with Transformers (DETR). 2024.</a:t>
            </a:r>
          </a:p>
          <a:p>
            <a:endParaRPr lang="en-US" dirty="0"/>
          </a:p>
          <a:p>
            <a:endParaRPr lang="vi-V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78CDD5-6E77-0DCB-521B-48E362305EF4}"/>
              </a:ext>
            </a:extLst>
          </p:cNvPr>
          <p:cNvSpPr txBox="1">
            <a:spLocks/>
          </p:cNvSpPr>
          <p:nvPr/>
        </p:nvSpPr>
        <p:spPr>
          <a:xfrm>
            <a:off x="9021572" y="5569557"/>
            <a:ext cx="2146300" cy="45024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Any question?</a:t>
            </a:r>
            <a:endParaRPr lang="vi-VN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1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481C7-A7E0-0013-3E5A-2CBA8C221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DETR is more efficient than R-CNNs family, in which the region proposal network (RPN) is used to generate region proposals.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Hand-crafted heuristics are not required like in Faster R-CNN.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DETR is trained end-to-end, meaning that the model is trained to predict bounding boxes directly from pixel values.</a:t>
            </a:r>
            <a:endParaRPr lang="vi-V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9B3145-6BB3-2588-0EF2-4F281EF9962C}"/>
              </a:ext>
            </a:extLst>
          </p:cNvPr>
          <p:cNvSpPr txBox="1">
            <a:spLocks/>
          </p:cNvSpPr>
          <p:nvPr/>
        </p:nvSpPr>
        <p:spPr>
          <a:xfrm>
            <a:off x="1024127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Detr</a:t>
            </a:r>
            <a:r>
              <a:rPr lang="en-US" dirty="0"/>
              <a:t> </a:t>
            </a:r>
            <a:r>
              <a:rPr lang="en-US"/>
              <a:t>– ADVANTAGES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73401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3A7A8C-E623-D2A0-9B3D-8D13A69F92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Loss function for object detection set prediction is defined as:</a:t>
                </a:r>
                <a:endParaRPr lang="vi-VN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where: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𝑚𝑎𝑡𝑐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vi-VN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vi-VN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dirty="0"/>
                  <a:t>: the loss function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position.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/>
                  <a:t> Ground truth box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target label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representing the bounding box.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/>
                  <a:t> So that,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𝑚𝑎𝑡𝑐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vi-VN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vi-VN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</a:t>
                </a:r>
                <a:r>
                  <a:rPr lang="en-US" dirty="0"/>
                  <a:t>is defined as: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𝟙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</m:d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𝟙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d>
                      <m:d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>
                  <a:buFont typeface="Courier New" panose="02070309020205020404" pitchFamily="49" charset="0"/>
                  <a:buChar char="o"/>
                </a:pPr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3A7A8C-E623-D2A0-9B3D-8D13A69F92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2" t="-181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3B5313-A137-F38E-ACAE-030897BB0C89}"/>
                  </a:ext>
                </a:extLst>
              </p:cNvPr>
              <p:cNvSpPr txBox="1"/>
              <p:nvPr/>
            </p:nvSpPr>
            <p:spPr>
              <a:xfrm>
                <a:off x="3048512" y="2816932"/>
                <a:ext cx="6097022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vi-V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vi-VN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𝑎𝑟𝑔</m:t>
                          </m:r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vi-VN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vi-VN" i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𝑚𝑎𝑡𝑐</m:t>
                                  </m:r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3B5313-A137-F38E-ACAE-030897BB0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512" y="2816932"/>
                <a:ext cx="6097022" cy="871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9C3E1885-0253-51E3-F37C-55DCBF79B1F6}"/>
              </a:ext>
            </a:extLst>
          </p:cNvPr>
          <p:cNvSpPr txBox="1">
            <a:spLocks/>
          </p:cNvSpPr>
          <p:nvPr/>
        </p:nvSpPr>
        <p:spPr>
          <a:xfrm>
            <a:off x="1024127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Detr</a:t>
            </a:r>
            <a:r>
              <a:rPr lang="en-US" dirty="0"/>
              <a:t> </a:t>
            </a:r>
            <a:r>
              <a:rPr lang="en-US"/>
              <a:t>– MATCHING COST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2112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0792D-786C-83A8-0F9D-8F1B11BB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Detr</a:t>
            </a:r>
            <a:r>
              <a:rPr lang="en-US" dirty="0"/>
              <a:t> </a:t>
            </a:r>
            <a:r>
              <a:rPr lang="en-US"/>
              <a:t>– BIPARTITE MATCHING – hungarIAN ALGORITHM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!!Content Placeholder 8">
                <a:extLst>
                  <a:ext uri="{FF2B5EF4-FFF2-40B4-BE49-F238E27FC236}">
                    <a16:creationId xmlns:a16="http://schemas.microsoft.com/office/drawing/2014/main" id="{568BF953-00F3-1512-AD6B-2E0EFFE7F9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optimal matching can only be computed efficiently through the Hungarian algorithm.</a:t>
                </a:r>
              </a:p>
              <a:p>
                <a:r>
                  <a:rPr lang="en-US" dirty="0"/>
                  <a:t>For instance, we have 3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and 2 ground truth boxes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along with a padding box "no object"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 We form a cost matrix C with elements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𝑖𝑗</m:t>
                    </m:r>
                  </m:oMath>
                </a14:m>
                <a:r>
                  <a:rPr lang="en-US" dirty="0"/>
                  <a:t> as the value of the loss function as follows:</a:t>
                </a:r>
                <a:endParaRPr lang="vi-VN" dirty="0"/>
              </a:p>
            </p:txBody>
          </p:sp>
        </mc:Choice>
        <mc:Fallback xmlns="">
          <p:sp>
            <p:nvSpPr>
              <p:cNvPr id="9" name="!!Content Placeholder 8">
                <a:extLst>
                  <a:ext uri="{FF2B5EF4-FFF2-40B4-BE49-F238E27FC236}">
                    <a16:creationId xmlns:a16="http://schemas.microsoft.com/office/drawing/2014/main" id="{568BF953-00F3-1512-AD6B-2E0EFFE7F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4" t="-181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264FBB7-8F89-0FD1-556C-56E9218B9C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316659"/>
                  </p:ext>
                </p:extLst>
              </p:nvPr>
            </p:nvGraphicFramePr>
            <p:xfrm>
              <a:off x="2774620" y="4171450"/>
              <a:ext cx="6978980" cy="2101335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744745">
                      <a:extLst>
                        <a:ext uri="{9D8B030D-6E8A-4147-A177-3AD203B41FA5}">
                          <a16:colId xmlns:a16="http://schemas.microsoft.com/office/drawing/2014/main" val="717854312"/>
                        </a:ext>
                      </a:extLst>
                    </a:gridCol>
                    <a:gridCol w="1744745">
                      <a:extLst>
                        <a:ext uri="{9D8B030D-6E8A-4147-A177-3AD203B41FA5}">
                          <a16:colId xmlns:a16="http://schemas.microsoft.com/office/drawing/2014/main" val="2056015501"/>
                        </a:ext>
                      </a:extLst>
                    </a:gridCol>
                    <a:gridCol w="1744745">
                      <a:extLst>
                        <a:ext uri="{9D8B030D-6E8A-4147-A177-3AD203B41FA5}">
                          <a16:colId xmlns:a16="http://schemas.microsoft.com/office/drawing/2014/main" val="1717960347"/>
                        </a:ext>
                      </a:extLst>
                    </a:gridCol>
                    <a:gridCol w="1744745">
                      <a:extLst>
                        <a:ext uri="{9D8B030D-6E8A-4147-A177-3AD203B41FA5}">
                          <a16:colId xmlns:a16="http://schemas.microsoft.com/office/drawing/2014/main" val="736310992"/>
                        </a:ext>
                      </a:extLst>
                    </a:gridCol>
                  </a:tblGrid>
                  <a:tr h="52837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>
                              <a:effectLst/>
                            </a:rPr>
                            <a:t> </a:t>
                          </a:r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∅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extLst>
                      <a:ext uri="{0D108BD9-81ED-4DB2-BD59-A6C34878D82A}">
                        <a16:rowId xmlns:a16="http://schemas.microsoft.com/office/drawing/2014/main" val="3171186228"/>
                      </a:ext>
                    </a:extLst>
                  </a:tr>
                  <a:tr h="52837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2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2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>
                              <a:effectLst/>
                            </a:rPr>
                            <a:t>High value</a:t>
                          </a:r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extLst>
                      <a:ext uri="{0D108BD9-81ED-4DB2-BD59-A6C34878D82A}">
                        <a16:rowId xmlns:a16="http://schemas.microsoft.com/office/drawing/2014/main" val="1556565017"/>
                      </a:ext>
                    </a:extLst>
                  </a:tr>
                  <a:tr h="52837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2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2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9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>
                              <a:effectLst/>
                            </a:rPr>
                            <a:t>High value</a:t>
                          </a:r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extLst>
                      <a:ext uri="{0D108BD9-81ED-4DB2-BD59-A6C34878D82A}">
                        <a16:rowId xmlns:a16="http://schemas.microsoft.com/office/drawing/2014/main" val="3880518682"/>
                      </a:ext>
                    </a:extLst>
                  </a:tr>
                  <a:tr h="516213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vi-VN" sz="19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9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vi-VN" sz="19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9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9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9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19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9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9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9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dirty="0">
                              <a:effectLst/>
                            </a:rPr>
                            <a:t>High value</a:t>
                          </a:r>
                          <a:endParaRPr lang="vi-VN" sz="19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extLst>
                      <a:ext uri="{0D108BD9-81ED-4DB2-BD59-A6C34878D82A}">
                        <a16:rowId xmlns:a16="http://schemas.microsoft.com/office/drawing/2014/main" val="14030688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264FBB7-8F89-0FD1-556C-56E9218B9C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316659"/>
                  </p:ext>
                </p:extLst>
              </p:nvPr>
            </p:nvGraphicFramePr>
            <p:xfrm>
              <a:off x="2774620" y="4171450"/>
              <a:ext cx="6978980" cy="2101335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744745">
                      <a:extLst>
                        <a:ext uri="{9D8B030D-6E8A-4147-A177-3AD203B41FA5}">
                          <a16:colId xmlns:a16="http://schemas.microsoft.com/office/drawing/2014/main" val="717854312"/>
                        </a:ext>
                      </a:extLst>
                    </a:gridCol>
                    <a:gridCol w="1744745">
                      <a:extLst>
                        <a:ext uri="{9D8B030D-6E8A-4147-A177-3AD203B41FA5}">
                          <a16:colId xmlns:a16="http://schemas.microsoft.com/office/drawing/2014/main" val="2056015501"/>
                        </a:ext>
                      </a:extLst>
                    </a:gridCol>
                    <a:gridCol w="1744745">
                      <a:extLst>
                        <a:ext uri="{9D8B030D-6E8A-4147-A177-3AD203B41FA5}">
                          <a16:colId xmlns:a16="http://schemas.microsoft.com/office/drawing/2014/main" val="1717960347"/>
                        </a:ext>
                      </a:extLst>
                    </a:gridCol>
                    <a:gridCol w="1744745">
                      <a:extLst>
                        <a:ext uri="{9D8B030D-6E8A-4147-A177-3AD203B41FA5}">
                          <a16:colId xmlns:a16="http://schemas.microsoft.com/office/drawing/2014/main" val="736310992"/>
                        </a:ext>
                      </a:extLst>
                    </a:gridCol>
                  </a:tblGrid>
                  <a:tr h="52837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>
                              <a:effectLst/>
                            </a:rPr>
                            <a:t> </a:t>
                          </a:r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100000" t="-1149" r="-20104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200699" t="-1149" r="-10174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300699" t="-1149" r="-1748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1186228"/>
                      </a:ext>
                    </a:extLst>
                  </a:tr>
                  <a:tr h="5283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350" t="-101149" r="-30209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100000" t="-101149" r="-2010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200699" t="-101149" r="-10174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>
                              <a:effectLst/>
                            </a:rPr>
                            <a:t>High value</a:t>
                          </a:r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extLst>
                      <a:ext uri="{0D108BD9-81ED-4DB2-BD59-A6C34878D82A}">
                        <a16:rowId xmlns:a16="http://schemas.microsoft.com/office/drawing/2014/main" val="1556565017"/>
                      </a:ext>
                    </a:extLst>
                  </a:tr>
                  <a:tr h="5283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350" t="-201149" r="-30209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100000" t="-201149" r="-201045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200699" t="-201149" r="-10174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>
                              <a:effectLst/>
                            </a:rPr>
                            <a:t>High value</a:t>
                          </a:r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extLst>
                      <a:ext uri="{0D108BD9-81ED-4DB2-BD59-A6C34878D82A}">
                        <a16:rowId xmlns:a16="http://schemas.microsoft.com/office/drawing/2014/main" val="3880518682"/>
                      </a:ext>
                    </a:extLst>
                  </a:tr>
                  <a:tr h="5162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350" t="-308235" r="-302098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100000" t="-308235" r="-201045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200699" t="-308235" r="-101748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dirty="0">
                              <a:effectLst/>
                            </a:rPr>
                            <a:t>High value</a:t>
                          </a:r>
                          <a:endParaRPr lang="vi-VN" sz="19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extLst>
                      <a:ext uri="{0D108BD9-81ED-4DB2-BD59-A6C34878D82A}">
                        <a16:rowId xmlns:a16="http://schemas.microsoft.com/office/drawing/2014/main" val="14030688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237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5640-0C30-8ADE-591D-D5EA1233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Detr</a:t>
            </a:r>
            <a:r>
              <a:rPr lang="en-US"/>
              <a:t> – BIPARTITE MATCHING – hungarIAN ALGORITHM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02872-D20D-02DF-86FF-7C419483C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FF770E-68CA-D9FB-3509-253BC50E6E5B}"/>
              </a:ext>
            </a:extLst>
          </p:cNvPr>
          <p:cNvGrpSpPr/>
          <p:nvPr/>
        </p:nvGrpSpPr>
        <p:grpSpPr>
          <a:xfrm>
            <a:off x="757428" y="2236521"/>
            <a:ext cx="10588244" cy="4072840"/>
            <a:chOff x="808228" y="2236521"/>
            <a:chExt cx="10588244" cy="407284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4DBC90A-9CAA-20C8-1B3C-A018BE158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228" y="2236521"/>
              <a:ext cx="4563872" cy="4072840"/>
            </a:xfrm>
            <a:prstGeom prst="rect">
              <a:avLst/>
            </a:prstGeom>
            <a:noFill/>
          </p:spPr>
        </p:pic>
        <p:pic>
          <p:nvPicPr>
            <p:cNvPr id="12" name="Picture 11" descr="A diagram of a bird&#10;&#10;Description automatically generated">
              <a:extLst>
                <a:ext uri="{FF2B5EF4-FFF2-40B4-BE49-F238E27FC236}">
                  <a16:creationId xmlns:a16="http://schemas.microsoft.com/office/drawing/2014/main" id="{57EB545E-7AE2-DBE6-BB01-067BB6A40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8288" y="2236521"/>
              <a:ext cx="5868184" cy="4072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904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FD1D27-7D1B-B020-E34B-F9C24904C633}"/>
                  </a:ext>
                </a:extLst>
              </p:cNvPr>
              <p:cNvSpPr txBox="1"/>
              <p:nvPr/>
            </p:nvSpPr>
            <p:spPr>
              <a:xfrm>
                <a:off x="3047475" y="1983156"/>
                <a:ext cx="6094948" cy="410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vi-VN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𝑖𝑜𝑢</m:t>
                          </m:r>
                        </m:sub>
                      </m:sSub>
                      <m:sSub>
                        <m:sSubPr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𝑖𝑜𝑢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vi-VN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vi-V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FD1D27-7D1B-B020-E34B-F9C24904C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475" y="1983156"/>
                <a:ext cx="6094948" cy="4100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72DDD-0492-5BFE-90C6-400E043A8C1A}"/>
                  </a:ext>
                </a:extLst>
              </p:cNvPr>
              <p:cNvSpPr txBox="1"/>
              <p:nvPr/>
            </p:nvSpPr>
            <p:spPr>
              <a:xfrm>
                <a:off x="2611558" y="2836070"/>
                <a:ext cx="6966782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𝑖𝑜𝑢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vi-VN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vi-VN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vi-VN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vi-VN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∪ 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d>
                                            <m:dPr>
                                              <m:ctrlP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  <m:r>
                                        <a:rPr lang="vi-VN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vi-VN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\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vi-VN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∪ 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d>
                                            <m:dPr>
                                              <m:ctrlP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  <m:r>
                                        <a:rPr lang="vi-VN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vi-V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72DDD-0492-5BFE-90C6-400E043A8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558" y="2836070"/>
                <a:ext cx="6966782" cy="808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460792D-786C-83A8-0F9D-8F1B11BB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Detr</a:t>
            </a:r>
            <a:r>
              <a:rPr lang="en-US" dirty="0"/>
              <a:t> </a:t>
            </a:r>
            <a:r>
              <a:rPr lang="en-US"/>
              <a:t>– loss fUNCTION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!!Content Placeholder 8">
                <a:extLst>
                  <a:ext uri="{FF2B5EF4-FFF2-40B4-BE49-F238E27FC236}">
                    <a16:creationId xmlns:a16="http://schemas.microsoft.com/office/drawing/2014/main" id="{568BF953-00F3-1512-AD6B-2E0EFFE7F9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we replace the entry “High value”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𝑚𝑎𝑡𝑐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vi-VN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/>
                  <a:t> the result will always be 0 because it must follow the formula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𝟙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</m:d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𝟙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d>
                      <m:d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After finding σ ̂, in the training process, the model continues to calculate the loss to update the parameters. The loss function at this stage is called Hungarian loss:</a:t>
                </a:r>
                <a:endParaRPr lang="vi-VN" dirty="0"/>
              </a:p>
            </p:txBody>
          </p:sp>
        </mc:Choice>
        <mc:Fallback xmlns="">
          <p:sp>
            <p:nvSpPr>
              <p:cNvPr id="9" name="!!Content Placeholder 8">
                <a:extLst>
                  <a:ext uri="{FF2B5EF4-FFF2-40B4-BE49-F238E27FC236}">
                    <a16:creationId xmlns:a16="http://schemas.microsoft.com/office/drawing/2014/main" id="{568BF953-00F3-1512-AD6B-2E0EFFE7F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55" t="-181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264FBB7-8F89-0FD1-556C-56E9218B9C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6724439"/>
                  </p:ext>
                </p:extLst>
              </p:nvPr>
            </p:nvGraphicFramePr>
            <p:xfrm>
              <a:off x="3699720" y="2084832"/>
              <a:ext cx="4792560" cy="1392844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198140">
                      <a:extLst>
                        <a:ext uri="{9D8B030D-6E8A-4147-A177-3AD203B41FA5}">
                          <a16:colId xmlns:a16="http://schemas.microsoft.com/office/drawing/2014/main" val="717854312"/>
                        </a:ext>
                      </a:extLst>
                    </a:gridCol>
                    <a:gridCol w="1198140">
                      <a:extLst>
                        <a:ext uri="{9D8B030D-6E8A-4147-A177-3AD203B41FA5}">
                          <a16:colId xmlns:a16="http://schemas.microsoft.com/office/drawing/2014/main" val="2056015501"/>
                        </a:ext>
                      </a:extLst>
                    </a:gridCol>
                    <a:gridCol w="1198140">
                      <a:extLst>
                        <a:ext uri="{9D8B030D-6E8A-4147-A177-3AD203B41FA5}">
                          <a16:colId xmlns:a16="http://schemas.microsoft.com/office/drawing/2014/main" val="1717960347"/>
                        </a:ext>
                      </a:extLst>
                    </a:gridCol>
                    <a:gridCol w="1198140">
                      <a:extLst>
                        <a:ext uri="{9D8B030D-6E8A-4147-A177-3AD203B41FA5}">
                          <a16:colId xmlns:a16="http://schemas.microsoft.com/office/drawing/2014/main" val="736310992"/>
                        </a:ext>
                      </a:extLst>
                    </a:gridCol>
                  </a:tblGrid>
                  <a:tr h="35022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 </a:t>
                          </a:r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4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∅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extLst>
                      <a:ext uri="{0D108BD9-81ED-4DB2-BD59-A6C34878D82A}">
                        <a16:rowId xmlns:a16="http://schemas.microsoft.com/office/drawing/2014/main" val="3171186228"/>
                      </a:ext>
                    </a:extLst>
                  </a:tr>
                  <a:tr h="35022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4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</m:t>
                                    </m:r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5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5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</m:t>
                                    </m:r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5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5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High value</a:t>
                          </a:r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extLst>
                      <a:ext uri="{0D108BD9-81ED-4DB2-BD59-A6C34878D82A}">
                        <a16:rowId xmlns:a16="http://schemas.microsoft.com/office/drawing/2014/main" val="1556565017"/>
                      </a:ext>
                    </a:extLst>
                  </a:tr>
                  <a:tr h="35022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</m:t>
                                    </m:r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5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5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4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</m:t>
                                    </m:r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5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5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4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High value</a:t>
                          </a:r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extLst>
                      <a:ext uri="{0D108BD9-81ED-4DB2-BD59-A6C34878D82A}">
                        <a16:rowId xmlns:a16="http://schemas.microsoft.com/office/drawing/2014/main" val="3880518682"/>
                      </a:ext>
                    </a:extLst>
                  </a:tr>
                  <a:tr h="34216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vi-VN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</m:t>
                                    </m:r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vi-VN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4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4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</m:t>
                                    </m:r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4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4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4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High value</a:t>
                          </a:r>
                          <a:endParaRPr lang="vi-VN" sz="14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extLst>
                      <a:ext uri="{0D108BD9-81ED-4DB2-BD59-A6C34878D82A}">
                        <a16:rowId xmlns:a16="http://schemas.microsoft.com/office/drawing/2014/main" val="14030688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264FBB7-8F89-0FD1-556C-56E9218B9C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6724439"/>
                  </p:ext>
                </p:extLst>
              </p:nvPr>
            </p:nvGraphicFramePr>
            <p:xfrm>
              <a:off x="3699720" y="2084832"/>
              <a:ext cx="4792560" cy="1392844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198140">
                      <a:extLst>
                        <a:ext uri="{9D8B030D-6E8A-4147-A177-3AD203B41FA5}">
                          <a16:colId xmlns:a16="http://schemas.microsoft.com/office/drawing/2014/main" val="717854312"/>
                        </a:ext>
                      </a:extLst>
                    </a:gridCol>
                    <a:gridCol w="1198140">
                      <a:extLst>
                        <a:ext uri="{9D8B030D-6E8A-4147-A177-3AD203B41FA5}">
                          <a16:colId xmlns:a16="http://schemas.microsoft.com/office/drawing/2014/main" val="2056015501"/>
                        </a:ext>
                      </a:extLst>
                    </a:gridCol>
                    <a:gridCol w="1198140">
                      <a:extLst>
                        <a:ext uri="{9D8B030D-6E8A-4147-A177-3AD203B41FA5}">
                          <a16:colId xmlns:a16="http://schemas.microsoft.com/office/drawing/2014/main" val="1717960347"/>
                        </a:ext>
                      </a:extLst>
                    </a:gridCol>
                    <a:gridCol w="1198140">
                      <a:extLst>
                        <a:ext uri="{9D8B030D-6E8A-4147-A177-3AD203B41FA5}">
                          <a16:colId xmlns:a16="http://schemas.microsoft.com/office/drawing/2014/main" val="736310992"/>
                        </a:ext>
                      </a:extLst>
                    </a:gridCol>
                  </a:tblGrid>
                  <a:tr h="35022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 </a:t>
                          </a:r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100508" t="-3448" r="-202030" b="-30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200508" t="-3448" r="-102030" b="-30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300508" t="-3448" r="-2030" b="-3086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1186228"/>
                      </a:ext>
                    </a:extLst>
                  </a:tr>
                  <a:tr h="350228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508" t="-105263" r="-302030" b="-214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100508" t="-105263" r="-202030" b="-214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200508" t="-105263" r="-102030" b="-214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High value</a:t>
                          </a:r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extLst>
                      <a:ext uri="{0D108BD9-81ED-4DB2-BD59-A6C34878D82A}">
                        <a16:rowId xmlns:a16="http://schemas.microsoft.com/office/drawing/2014/main" val="1556565017"/>
                      </a:ext>
                    </a:extLst>
                  </a:tr>
                  <a:tr h="350228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508" t="-201724" r="-302030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100508" t="-201724" r="-202030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200508" t="-201724" r="-102030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High value</a:t>
                          </a:r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extLst>
                      <a:ext uri="{0D108BD9-81ED-4DB2-BD59-A6C34878D82A}">
                        <a16:rowId xmlns:a16="http://schemas.microsoft.com/office/drawing/2014/main" val="3880518682"/>
                      </a:ext>
                    </a:extLst>
                  </a:tr>
                  <a:tr h="34216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508" t="-312500" r="-30203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100508" t="-312500" r="-20203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200508" t="-312500" r="-10203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High value</a:t>
                          </a:r>
                          <a:endParaRPr lang="vi-VN" sz="14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extLst>
                      <a:ext uri="{0D108BD9-81ED-4DB2-BD59-A6C34878D82A}">
                        <a16:rowId xmlns:a16="http://schemas.microsoft.com/office/drawing/2014/main" val="14030688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Fomula 1">
                <a:extLst>
                  <a:ext uri="{FF2B5EF4-FFF2-40B4-BE49-F238E27FC236}">
                    <a16:creationId xmlns:a16="http://schemas.microsoft.com/office/drawing/2014/main" id="{06FAAF45-4C3A-2700-A7FE-CAB9BCE920BE}"/>
                  </a:ext>
                </a:extLst>
              </p:cNvPr>
              <p:cNvSpPr txBox="1"/>
              <p:nvPr/>
            </p:nvSpPr>
            <p:spPr>
              <a:xfrm>
                <a:off x="3048512" y="5271697"/>
                <a:ext cx="6097022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𝐻𝑢𝑛𝑔𝑎𝑟𝑖𝑎𝑛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vi-VN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vi-VN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vi-VN" i="0"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vi-VN" i="0">
                                          <a:latin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</m:d>
                                </m:sub>
                              </m:sSub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𝑏𝑜𝑥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  <m:r>
                                        <a:rPr lang="vi-VN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4" name="!!Fomula 1">
                <a:extLst>
                  <a:ext uri="{FF2B5EF4-FFF2-40B4-BE49-F238E27FC236}">
                    <a16:creationId xmlns:a16="http://schemas.microsoft.com/office/drawing/2014/main" id="{06FAAF45-4C3A-2700-A7FE-CAB9BCE92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512" y="5271697"/>
                <a:ext cx="6097022" cy="8712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082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0792D-786C-83A8-0F9D-8F1B11BB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Detr</a:t>
            </a:r>
            <a:r>
              <a:rPr lang="en-US" dirty="0"/>
              <a:t> </a:t>
            </a:r>
            <a:r>
              <a:rPr lang="en-US"/>
              <a:t>– loss fUNCTION</a:t>
            </a:r>
            <a:endParaRPr lang="vi-VN" dirty="0"/>
          </a:p>
        </p:txBody>
      </p:sp>
      <p:sp>
        <p:nvSpPr>
          <p:cNvPr id="9" name="!!Content Placeholder 8">
            <a:extLst>
              <a:ext uri="{FF2B5EF4-FFF2-40B4-BE49-F238E27FC236}">
                <a16:creationId xmlns:a16="http://schemas.microsoft.com/office/drawing/2014/main" id="{568BF953-00F3-1512-AD6B-2E0EFFE7F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where:</a:t>
            </a:r>
          </a:p>
          <a:p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Fomula 1">
                <a:extLst>
                  <a:ext uri="{FF2B5EF4-FFF2-40B4-BE49-F238E27FC236}">
                    <a16:creationId xmlns:a16="http://schemas.microsoft.com/office/drawing/2014/main" id="{06FAAF45-4C3A-2700-A7FE-CAB9BCE920BE}"/>
                  </a:ext>
                </a:extLst>
              </p:cNvPr>
              <p:cNvSpPr txBox="1"/>
              <p:nvPr/>
            </p:nvSpPr>
            <p:spPr>
              <a:xfrm>
                <a:off x="3048512" y="2084832"/>
                <a:ext cx="6097022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𝐻𝑢𝑛𝑔𝑎𝑟𝑖𝑎𝑛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vi-VN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vi-VN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vi-VN" i="0">
                                          <a:latin typeface="Cambria Math" panose="02040503050406030204" pitchFamily="18" charset="0"/>
                                        </a:rPr>
                                        <m:t>≠∅</m:t>
                                      </m:r>
                                    </m:e>
                                  </m:d>
                                </m:sub>
                              </m:sSub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𝑏𝑜𝑥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  <m:r>
                                        <a:rPr lang="vi-VN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4" name="!!Fomula 1">
                <a:extLst>
                  <a:ext uri="{FF2B5EF4-FFF2-40B4-BE49-F238E27FC236}">
                    <a16:creationId xmlns:a16="http://schemas.microsoft.com/office/drawing/2014/main" id="{06FAAF45-4C3A-2700-A7FE-CAB9BCE92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512" y="2084832"/>
                <a:ext cx="6097022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ABF8BA-5956-F5B8-B70D-D6321C8E8364}"/>
                  </a:ext>
                </a:extLst>
              </p:cNvPr>
              <p:cNvSpPr txBox="1"/>
              <p:nvPr/>
            </p:nvSpPr>
            <p:spPr>
              <a:xfrm>
                <a:off x="3047475" y="3887631"/>
                <a:ext cx="6094948" cy="410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vi-VN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𝑖𝑜𝑢</m:t>
                          </m:r>
                        </m:sub>
                      </m:sSub>
                      <m:sSub>
                        <m:sSub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𝑖𝑜𝑢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vi-VN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ABF8BA-5956-F5B8-B70D-D6321C8E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475" y="3887631"/>
                <a:ext cx="6094948" cy="4100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A04079-167A-ADCD-4FDC-A92646ABCF67}"/>
                  </a:ext>
                </a:extLst>
              </p:cNvPr>
              <p:cNvSpPr txBox="1"/>
              <p:nvPr/>
            </p:nvSpPr>
            <p:spPr>
              <a:xfrm>
                <a:off x="2611558" y="4740545"/>
                <a:ext cx="6966782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𝑖𝑜𝑢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vi-VN" i="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∪ 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d>
                                            <m:dPr>
                                              <m:ctrlPr>
                                                <a:rPr lang="vi-V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vi-V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  <m:r>
                                        <a:rPr lang="vi-VN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vi-V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vi-VN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   \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∪ 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d>
                                            <m:dPr>
                                              <m:ctrlPr>
                                                <a:rPr lang="vi-V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vi-V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  <m:r>
                                        <a:rPr lang="vi-VN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vi-V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vi-VN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A04079-167A-ADCD-4FDC-A92646ABC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558" y="4740545"/>
                <a:ext cx="6966782" cy="808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891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80E5-C2BC-2A53-1F41-5018D0767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 – architecture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A0B9E-47A4-E85D-B11C-CDDC429A0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DETR encompasses a </a:t>
            </a:r>
            <a:r>
              <a:rPr lang="en-US" b="1" i="1" dirty="0"/>
              <a:t>CNN backbone</a:t>
            </a:r>
            <a:r>
              <a:rPr lang="en-US" dirty="0"/>
              <a:t> (compact feature representation), a </a:t>
            </a:r>
            <a:r>
              <a:rPr lang="en-US" b="1" i="1" dirty="0"/>
              <a:t>transformer encoder-decoder</a:t>
            </a:r>
            <a:r>
              <a:rPr lang="en-US" dirty="0"/>
              <a:t> (global context) and a </a:t>
            </a:r>
            <a:r>
              <a:rPr lang="en-US" b="1" i="1" dirty="0"/>
              <a:t>feedforward network</a:t>
            </a:r>
            <a:r>
              <a:rPr lang="en-US" dirty="0"/>
              <a:t> (local context).</a:t>
            </a:r>
            <a:endParaRPr lang="vi-VN" dirty="0"/>
          </a:p>
        </p:txBody>
      </p:sp>
      <p:pic>
        <p:nvPicPr>
          <p:cNvPr id="4" name="Picture 3" descr="A diagram of a transformer decoder&#10;&#10;Description automatically generated">
            <a:extLst>
              <a:ext uri="{FF2B5EF4-FFF2-40B4-BE49-F238E27FC236}">
                <a16:creationId xmlns:a16="http://schemas.microsoft.com/office/drawing/2014/main" id="{0D8A1302-8206-D62A-AF60-FD4DD8FA9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81" y="3429000"/>
            <a:ext cx="10143238" cy="250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7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328</TotalTime>
  <Words>1039</Words>
  <Application>Microsoft Office PowerPoint</Application>
  <PresentationFormat>Widescreen</PresentationFormat>
  <Paragraphs>123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Aptos</vt:lpstr>
      <vt:lpstr>Arial</vt:lpstr>
      <vt:lpstr>Cambria Math</vt:lpstr>
      <vt:lpstr>Courier New</vt:lpstr>
      <vt:lpstr>Tahoma</vt:lpstr>
      <vt:lpstr>Times New Roman</vt:lpstr>
      <vt:lpstr>Tw Cen MT</vt:lpstr>
      <vt:lpstr>Tw Cen MT Condensed</vt:lpstr>
      <vt:lpstr>Wingdings 3</vt:lpstr>
      <vt:lpstr>Integral</vt:lpstr>
      <vt:lpstr>Detection transformer  - detr</vt:lpstr>
      <vt:lpstr>PowerPoint Presentation</vt:lpstr>
      <vt:lpstr>PowerPoint Presentation</vt:lpstr>
      <vt:lpstr>PowerPoint Presentation</vt:lpstr>
      <vt:lpstr>Detr – BIPARTITE MATCHING – hungarIAN ALGORITHM</vt:lpstr>
      <vt:lpstr>Detr – BIPARTITE MATCHING – hungarIAN ALGORITHM </vt:lpstr>
      <vt:lpstr>Detr – loss fUNCTION</vt:lpstr>
      <vt:lpstr>Detr – loss fUNCTION</vt:lpstr>
      <vt:lpstr>DETR – architecture</vt:lpstr>
      <vt:lpstr>DETR – architecture (Contd.)</vt:lpstr>
      <vt:lpstr>Detr -encoder</vt:lpstr>
      <vt:lpstr>Detr -decoder</vt:lpstr>
      <vt:lpstr>Detr –encoder-decoder</vt:lpstr>
      <vt:lpstr>Detr – Feed forword netWORK</vt:lpstr>
      <vt:lpstr>DETR  – CODE</vt:lpstr>
      <vt:lpstr>DETR  – Fine tuning </vt:lpstr>
      <vt:lpstr>SYNTHESIS Printed CircUIT BOARD – OrigiNAL pcb</vt:lpstr>
      <vt:lpstr>DETR  – Fine tuning</vt:lpstr>
      <vt:lpstr>DETR - Fine tuning (Cont.)</vt:lpstr>
      <vt:lpstr>Detr – Fine tuning (cont.)</vt:lpstr>
      <vt:lpstr>Detr  – fine tuning (cont.)</vt:lpstr>
      <vt:lpstr>Detr  – fine tuning (cont.)</vt:lpstr>
      <vt:lpstr>Detr  – fine tuning (cont.)</vt:lpstr>
      <vt:lpstr>Detr – Evaluate results</vt:lpstr>
      <vt:lpstr>Detr – evaluate results (cont.)</vt:lpstr>
      <vt:lpstr>Detr  – evaluate results (cont.)</vt:lpstr>
      <vt:lpstr>Detr  – evaluate results (cont.)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transformer  - detr</dc:title>
  <dc:creator>Phu Nguyen</dc:creator>
  <cp:lastModifiedBy>Phát Trần</cp:lastModifiedBy>
  <cp:revision>63</cp:revision>
  <dcterms:created xsi:type="dcterms:W3CDTF">2024-05-27T15:30:46Z</dcterms:created>
  <dcterms:modified xsi:type="dcterms:W3CDTF">2024-06-05T04:27:24Z</dcterms:modified>
</cp:coreProperties>
</file>